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86123033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86123033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6123033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6123033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6123033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6123033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6123033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6123033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7bb7052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7bb7052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86123033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86123033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86123033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86123033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86123033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86123033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8888de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8888de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86123033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86123033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86123033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86123033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34725" y="1782300"/>
            <a:ext cx="5590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Redesigning WebSTAC</a:t>
            </a:r>
            <a:endParaRPr sz="3600"/>
          </a:p>
        </p:txBody>
      </p:sp>
      <p:sp>
        <p:nvSpPr>
          <p:cNvPr id="135" name="Google Shape;135;p13"/>
          <p:cNvSpPr txBox="1"/>
          <p:nvPr>
            <p:ph idx="1" type="subTitle"/>
          </p:nvPr>
        </p:nvSpPr>
        <p:spPr>
          <a:xfrm>
            <a:off x="5254975" y="2571750"/>
            <a:ext cx="34707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400"/>
              <a:t>Milestone 4</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 </a:t>
            </a:r>
            <a:r>
              <a:rPr lang="en-GB"/>
              <a:t>Cognitive</a:t>
            </a:r>
            <a:r>
              <a:rPr lang="en-GB"/>
              <a:t> Walkthrough</a:t>
            </a:r>
            <a:endParaRPr/>
          </a:p>
        </p:txBody>
      </p:sp>
      <p:sp>
        <p:nvSpPr>
          <p:cNvPr id="190" name="Google Shape;190;p22"/>
          <p:cNvSpPr txBox="1"/>
          <p:nvPr>
            <p:ph idx="1" type="body"/>
          </p:nvPr>
        </p:nvSpPr>
        <p:spPr>
          <a:xfrm>
            <a:off x="1297500" y="1415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rial"/>
                <a:ea typeface="Arial"/>
                <a:cs typeface="Arial"/>
                <a:sym typeface="Arial"/>
              </a:rPr>
              <a:t>Changes made after Cognitive Walkthrough</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Add user and password labels</a:t>
            </a:r>
            <a:r>
              <a:rPr b="1" lang="en-GB" sz="1200">
                <a:latin typeface="Arial"/>
                <a:ea typeface="Arial"/>
                <a:cs typeface="Arial"/>
                <a:sym typeface="Arial"/>
              </a:rPr>
              <a:t> </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Fix k-pop listing</a:t>
            </a:r>
            <a:r>
              <a:rPr b="1" lang="en-GB" sz="1200">
                <a:latin typeface="Arial"/>
                <a:ea typeface="Arial"/>
                <a:cs typeface="Arial"/>
                <a:sym typeface="Arial"/>
              </a:rPr>
              <a:t> </a:t>
            </a:r>
            <a:r>
              <a:rPr lang="en-GB" sz="1200">
                <a:latin typeface="Arial"/>
                <a:ea typeface="Arial"/>
                <a:cs typeface="Arial"/>
                <a:sym typeface="Arial"/>
              </a:rPr>
              <a:t>and Music 200 </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Needed to add sign out to class detail page</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Change registration confirmation to a pop up window and on confirmation we reload the wishlist</a:t>
            </a:r>
            <a:r>
              <a:rPr b="1" lang="en-GB" sz="1200">
                <a:latin typeface="Arial"/>
                <a:ea typeface="Arial"/>
                <a:cs typeface="Arial"/>
                <a:sym typeface="Arial"/>
              </a:rPr>
              <a:t> </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Change task 5  </a:t>
            </a:r>
            <a:endParaRPr b="1" sz="1200">
              <a:latin typeface="Arial"/>
              <a:ea typeface="Arial"/>
              <a:cs typeface="Arial"/>
              <a:sym typeface="Arial"/>
            </a:endParaRPr>
          </a:p>
          <a:p>
            <a:pPr indent="-304800" lvl="1" marL="914400" rtl="0" algn="l">
              <a:spcBef>
                <a:spcPts val="0"/>
              </a:spcBef>
              <a:spcAft>
                <a:spcPts val="0"/>
              </a:spcAft>
              <a:buSzPts val="1200"/>
              <a:buFont typeface="Arial"/>
              <a:buChar char="○"/>
            </a:pPr>
            <a:r>
              <a:rPr lang="en-GB" sz="1200">
                <a:latin typeface="Arial"/>
                <a:ea typeface="Arial"/>
                <a:cs typeface="Arial"/>
                <a:sym typeface="Arial"/>
              </a:rPr>
              <a:t> You are a CS student named “sal”. You have completed most of your CS requirements, but you still haven’t completed all your humanities requirements. You want to finish up your requirements soon and hope to knock the humanities requirement off this semester.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Change the look of the enroll button to make it stand out from the rest of your wishlist</a:t>
            </a:r>
            <a:endParaRPr b="1"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Change department name to full names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GB" sz="1200">
                <a:latin typeface="Arial"/>
                <a:ea typeface="Arial"/>
                <a:cs typeface="Arial"/>
                <a:sym typeface="Arial"/>
              </a:rPr>
              <a:t>Added ability to search by course number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 Round 3</a:t>
            </a:r>
            <a:endParaRPr/>
          </a:p>
        </p:txBody>
      </p:sp>
      <p:sp>
        <p:nvSpPr>
          <p:cNvPr id="196" name="Google Shape;196;p23"/>
          <p:cNvSpPr txBox="1"/>
          <p:nvPr>
            <p:ph idx="1" type="body"/>
          </p:nvPr>
        </p:nvSpPr>
        <p:spPr>
          <a:xfrm>
            <a:off x="1297500" y="9907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Issues and concerns</a:t>
            </a:r>
            <a:endParaRPr/>
          </a:p>
          <a:p>
            <a:pPr indent="-298450" lvl="1" marL="914400" rtl="0" algn="l">
              <a:lnSpc>
                <a:spcPct val="150000"/>
              </a:lnSpc>
              <a:spcBef>
                <a:spcPts val="0"/>
              </a:spcBef>
              <a:spcAft>
                <a:spcPts val="0"/>
              </a:spcAft>
              <a:buSzPts val="1100"/>
              <a:buChar char="○"/>
            </a:pPr>
            <a:r>
              <a:rPr lang="en-GB"/>
              <a:t>Would like the option to select from all departments when searching</a:t>
            </a:r>
            <a:endParaRPr/>
          </a:p>
          <a:p>
            <a:pPr indent="-298450" lvl="1" marL="914400" rtl="0" algn="l">
              <a:lnSpc>
                <a:spcPct val="150000"/>
              </a:lnSpc>
              <a:spcBef>
                <a:spcPts val="0"/>
              </a:spcBef>
              <a:spcAft>
                <a:spcPts val="0"/>
              </a:spcAft>
              <a:buSzPts val="1100"/>
              <a:buChar char="○"/>
            </a:pPr>
            <a:r>
              <a:rPr lang="en-GB"/>
              <a:t>Would like to have enter key working as clicking submit for convenience</a:t>
            </a:r>
            <a:endParaRPr/>
          </a:p>
          <a:p>
            <a:pPr indent="-298450" lvl="1" marL="914400" rtl="0" algn="l">
              <a:lnSpc>
                <a:spcPct val="150000"/>
              </a:lnSpc>
              <a:spcBef>
                <a:spcPts val="0"/>
              </a:spcBef>
              <a:spcAft>
                <a:spcPts val="0"/>
              </a:spcAft>
              <a:buSzPts val="1100"/>
              <a:buChar char="○"/>
            </a:pPr>
            <a:r>
              <a:rPr lang="en-GB"/>
              <a:t>Review submission lacks confirmation message / pop-up</a:t>
            </a:r>
            <a:endParaRPr/>
          </a:p>
          <a:p>
            <a:pPr indent="-298450" lvl="1" marL="914400" rtl="0" algn="l">
              <a:lnSpc>
                <a:spcPct val="150000"/>
              </a:lnSpc>
              <a:spcBef>
                <a:spcPts val="0"/>
              </a:spcBef>
              <a:spcAft>
                <a:spcPts val="0"/>
              </a:spcAft>
              <a:buSzPts val="1100"/>
              <a:buChar char="○"/>
            </a:pPr>
            <a:r>
              <a:rPr lang="en-GB"/>
              <a:t>Keyword</a:t>
            </a:r>
            <a:r>
              <a:rPr lang="en-GB"/>
              <a:t> searching/indexing algorithm needs improvement for performance</a:t>
            </a:r>
            <a:endParaRPr/>
          </a:p>
          <a:p>
            <a:pPr indent="-298450" lvl="1" marL="914400" rtl="0" algn="l">
              <a:lnSpc>
                <a:spcPct val="150000"/>
              </a:lnSpc>
              <a:spcBef>
                <a:spcPts val="0"/>
              </a:spcBef>
              <a:spcAft>
                <a:spcPts val="0"/>
              </a:spcAft>
              <a:buSzPts val="1100"/>
              <a:buChar char="○"/>
            </a:pPr>
            <a:r>
              <a:rPr lang="en-GB"/>
              <a:t>Confirmation message are incorrect for dropping or enrolling courses</a:t>
            </a:r>
            <a:endParaRPr/>
          </a:p>
          <a:p>
            <a:pPr indent="-298450" lvl="1" marL="914400" rtl="0" algn="l">
              <a:lnSpc>
                <a:spcPct val="150000"/>
              </a:lnSpc>
              <a:spcBef>
                <a:spcPts val="0"/>
              </a:spcBef>
              <a:spcAft>
                <a:spcPts val="0"/>
              </a:spcAft>
              <a:buSzPts val="1100"/>
              <a:buChar char="○"/>
            </a:pPr>
            <a:r>
              <a:rPr lang="en-GB"/>
              <a:t>Display across screens of different resolutions</a:t>
            </a:r>
            <a:endParaRPr/>
          </a:p>
          <a:p>
            <a:pPr indent="0" lvl="0" marL="0" marR="0" rtl="0" algn="l">
              <a:lnSpc>
                <a:spcPct val="115000"/>
              </a:lnSpc>
              <a:spcBef>
                <a:spcPts val="1600"/>
              </a:spcBef>
              <a:spcAft>
                <a:spcPts val="0"/>
              </a:spcAft>
              <a:buNone/>
            </a:pPr>
            <a:r>
              <a:rPr lang="en-GB"/>
              <a:t>Overall, the major issues are with the intelligent borrowing since the users for testing are very familiar with current Webstac and brings the user habits to the new system.</a:t>
            </a:r>
            <a:endParaRPr/>
          </a:p>
          <a:p>
            <a:pPr indent="0" lvl="0" marL="0" rtl="0" algn="l">
              <a:lnSpc>
                <a:spcPct val="115000"/>
              </a:lnSpc>
              <a:spcBef>
                <a:spcPts val="1600"/>
              </a:spcBef>
              <a:spcAft>
                <a:spcPts val="0"/>
              </a:spcAft>
              <a:buNone/>
            </a:pPr>
            <a:r>
              <a:rPr lang="en-GB"/>
              <a:t>Overall, the digital prototype is functional and system allows the fundamental tasks to be completed without external </a:t>
            </a:r>
            <a:r>
              <a:rPr lang="en-GB"/>
              <a:t>guidance</a:t>
            </a:r>
            <a:r>
              <a:rPr lang="en-GB"/>
              <a:t>. </a:t>
            </a:r>
            <a:endParaRPr/>
          </a:p>
          <a:p>
            <a:pPr indent="0" lvl="0" marL="0" rtl="0" algn="l">
              <a:lnSpc>
                <a:spcPct val="115000"/>
              </a:lnSpc>
              <a:spcBef>
                <a:spcPts val="1600"/>
              </a:spcBef>
              <a:spcAft>
                <a:spcPts val="1600"/>
              </a:spcAft>
              <a:buNone/>
            </a:pPr>
            <a:r>
              <a:rPr lang="en-GB"/>
              <a:t>The system can be further improved or refined by conducting more user testing and fixing the issues discovered through the testing.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a:t>
            </a:r>
            <a:endParaRPr/>
          </a:p>
        </p:txBody>
      </p:sp>
      <p:sp>
        <p:nvSpPr>
          <p:cNvPr id="202" name="Google Shape;202;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Based on feedbacks from users, the redesigned registration provides more information and allows users to filter search results more easily</a:t>
            </a:r>
            <a:endParaRPr/>
          </a:p>
          <a:p>
            <a:pPr indent="-311150" lvl="0" marL="457200" rtl="0" algn="l">
              <a:spcBef>
                <a:spcPts val="0"/>
              </a:spcBef>
              <a:spcAft>
                <a:spcPts val="0"/>
              </a:spcAft>
              <a:buSzPts val="1300"/>
              <a:buChar char="●"/>
            </a:pPr>
            <a:r>
              <a:rPr lang="en-GB"/>
              <a:t>Users seemed to really be focused on a way to properly search courses.</a:t>
            </a:r>
            <a:endParaRPr/>
          </a:p>
          <a:p>
            <a:pPr indent="0" lvl="0" marL="0" rtl="0" algn="l">
              <a:spcBef>
                <a:spcPts val="1600"/>
              </a:spcBef>
              <a:spcAft>
                <a:spcPts val="0"/>
              </a:spcAft>
              <a:buNone/>
            </a:pPr>
            <a:r>
              <a:rPr lang="en-GB"/>
              <a:t>If we did it again</a:t>
            </a:r>
            <a:endParaRPr/>
          </a:p>
          <a:p>
            <a:pPr indent="-311150" lvl="0" marL="457200" rtl="0" algn="l">
              <a:spcBef>
                <a:spcPts val="1600"/>
              </a:spcBef>
              <a:spcAft>
                <a:spcPts val="0"/>
              </a:spcAft>
              <a:buSzPts val="1300"/>
              <a:buChar char="●"/>
            </a:pPr>
            <a:r>
              <a:rPr lang="en-GB"/>
              <a:t>Scrap the registration. Just focus on class search</a:t>
            </a:r>
            <a:endParaRPr/>
          </a:p>
          <a:p>
            <a:pPr indent="-311150" lvl="0" marL="457200" rtl="0" algn="l">
              <a:spcBef>
                <a:spcPts val="0"/>
              </a:spcBef>
              <a:spcAft>
                <a:spcPts val="0"/>
              </a:spcAft>
              <a:buSzPts val="1300"/>
              <a:buChar char="●"/>
            </a:pPr>
            <a:r>
              <a:rPr lang="en-GB"/>
              <a:t>Reviews didn’t seem as important to users once testing, maybe emphasis those more in tasks, or create the prototype to focus on reviewing courses</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Goals</a:t>
            </a:r>
            <a:endParaRPr/>
          </a:p>
        </p:txBody>
      </p:sp>
      <p:sp>
        <p:nvSpPr>
          <p:cNvPr id="141" name="Google Shape;141;p14"/>
          <p:cNvSpPr txBox="1"/>
          <p:nvPr>
            <p:ph idx="1" type="body"/>
          </p:nvPr>
        </p:nvSpPr>
        <p:spPr>
          <a:xfrm>
            <a:off x="1297500" y="1420700"/>
            <a:ext cx="7038900" cy="3058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Design a UI for students to enroll for classes, view their schedule, their academic progress</a:t>
            </a:r>
            <a:endParaRPr/>
          </a:p>
          <a:p>
            <a:pPr indent="-311150" lvl="0" marL="457200" rtl="0" algn="l">
              <a:lnSpc>
                <a:spcPct val="150000"/>
              </a:lnSpc>
              <a:spcBef>
                <a:spcPts val="0"/>
              </a:spcBef>
              <a:spcAft>
                <a:spcPts val="0"/>
              </a:spcAft>
              <a:buSzPts val="1300"/>
              <a:buChar char="●"/>
            </a:pPr>
            <a:r>
              <a:rPr lang="en-GB"/>
              <a:t>System should be able to accomplish all features needed for a student to register</a:t>
            </a:r>
            <a:endParaRPr/>
          </a:p>
          <a:p>
            <a:pPr indent="-298450" lvl="1" marL="914400" rtl="0" algn="l">
              <a:lnSpc>
                <a:spcPct val="150000"/>
              </a:lnSpc>
              <a:spcBef>
                <a:spcPts val="0"/>
              </a:spcBef>
              <a:spcAft>
                <a:spcPts val="0"/>
              </a:spcAft>
              <a:buSzPts val="1100"/>
              <a:buChar char="○"/>
            </a:pPr>
            <a:r>
              <a:rPr lang="en-GB"/>
              <a:t>Both functionally, but also should include ideal features students requested</a:t>
            </a:r>
            <a:endParaRPr/>
          </a:p>
          <a:p>
            <a:pPr indent="-298450" lvl="1" marL="914400" rtl="0" algn="l">
              <a:lnSpc>
                <a:spcPct val="150000"/>
              </a:lnSpc>
              <a:spcBef>
                <a:spcPts val="0"/>
              </a:spcBef>
              <a:spcAft>
                <a:spcPts val="0"/>
              </a:spcAft>
              <a:buSzPts val="1100"/>
              <a:buChar char="○"/>
            </a:pPr>
            <a:r>
              <a:rPr lang="en-GB"/>
              <a:t>Including features not currently in WebSTAC</a:t>
            </a:r>
            <a:endParaRPr/>
          </a:p>
          <a:p>
            <a:pPr indent="-311150" lvl="0" marL="457200" rtl="0" algn="l">
              <a:lnSpc>
                <a:spcPct val="150000"/>
              </a:lnSpc>
              <a:spcBef>
                <a:spcPts val="0"/>
              </a:spcBef>
              <a:spcAft>
                <a:spcPts val="0"/>
              </a:spcAft>
              <a:buSzPts val="1300"/>
              <a:buChar char="●"/>
            </a:pPr>
            <a:r>
              <a:rPr lang="en-GB"/>
              <a:t>Scope of project was not the entirety of WebSTAC, merely creating a registration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Features as of Milestone 3</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Ability to search for classes by name and school/department</a:t>
            </a:r>
            <a:endParaRPr/>
          </a:p>
          <a:p>
            <a:pPr indent="-298450" lvl="1" marL="914400" rtl="0" algn="l">
              <a:lnSpc>
                <a:spcPct val="150000"/>
              </a:lnSpc>
              <a:spcBef>
                <a:spcPts val="0"/>
              </a:spcBef>
              <a:spcAft>
                <a:spcPts val="0"/>
              </a:spcAft>
              <a:buSzPts val="1100"/>
              <a:buChar char="○"/>
            </a:pPr>
            <a:r>
              <a:rPr lang="en-GB"/>
              <a:t>Can filter classes by undergrad/grad level, needed requirements, and weekday</a:t>
            </a:r>
            <a:endParaRPr/>
          </a:p>
          <a:p>
            <a:pPr indent="-311150" lvl="0" marL="457200" rtl="0" algn="l">
              <a:lnSpc>
                <a:spcPct val="150000"/>
              </a:lnSpc>
              <a:spcBef>
                <a:spcPts val="0"/>
              </a:spcBef>
              <a:spcAft>
                <a:spcPts val="0"/>
              </a:spcAft>
              <a:buSzPts val="1300"/>
              <a:buChar char="●"/>
            </a:pPr>
            <a:r>
              <a:rPr lang="en-GB"/>
              <a:t>Users can leave anonymous reviews for their classes</a:t>
            </a:r>
            <a:endParaRPr/>
          </a:p>
          <a:p>
            <a:pPr indent="-311150" lvl="0" marL="457200" rtl="0" algn="l">
              <a:lnSpc>
                <a:spcPct val="150000"/>
              </a:lnSpc>
              <a:spcBef>
                <a:spcPts val="0"/>
              </a:spcBef>
              <a:spcAft>
                <a:spcPts val="0"/>
              </a:spcAft>
              <a:buSzPts val="1300"/>
              <a:buChar char="●"/>
            </a:pPr>
            <a:r>
              <a:rPr lang="en-GB"/>
              <a:t>Course listings give details, descriptions, and show previous student’s reviews</a:t>
            </a:r>
            <a:endParaRPr/>
          </a:p>
          <a:p>
            <a:pPr indent="-311150" lvl="0" marL="457200" rtl="0" algn="l">
              <a:lnSpc>
                <a:spcPct val="150000"/>
              </a:lnSpc>
              <a:spcBef>
                <a:spcPts val="0"/>
              </a:spcBef>
              <a:spcAft>
                <a:spcPts val="0"/>
              </a:spcAft>
              <a:buSzPts val="1300"/>
              <a:buChar char="●"/>
            </a:pPr>
            <a:r>
              <a:rPr lang="en-GB"/>
              <a:t>Academic calendar, current schedule, needed course requirements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52400" y="152400"/>
            <a:ext cx="5485198" cy="3024473"/>
          </a:xfrm>
          <a:prstGeom prst="rect">
            <a:avLst/>
          </a:prstGeom>
          <a:noFill/>
          <a:ln>
            <a:noFill/>
          </a:ln>
        </p:spPr>
      </p:pic>
      <p:pic>
        <p:nvPicPr>
          <p:cNvPr id="153" name="Google Shape;153;p16"/>
          <p:cNvPicPr preferRelativeResize="0"/>
          <p:nvPr/>
        </p:nvPicPr>
        <p:blipFill>
          <a:blip r:embed="rId4">
            <a:alphaModFix/>
          </a:blip>
          <a:stretch>
            <a:fillRect/>
          </a:stretch>
        </p:blipFill>
        <p:spPr>
          <a:xfrm>
            <a:off x="3966155" y="2278800"/>
            <a:ext cx="5029574" cy="2771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152400" y="152400"/>
            <a:ext cx="5466398" cy="3017900"/>
          </a:xfrm>
          <a:prstGeom prst="rect">
            <a:avLst/>
          </a:prstGeom>
          <a:noFill/>
          <a:ln>
            <a:noFill/>
          </a:ln>
        </p:spPr>
      </p:pic>
      <p:pic>
        <p:nvPicPr>
          <p:cNvPr id="159" name="Google Shape;159;p17"/>
          <p:cNvPicPr preferRelativeResize="0"/>
          <p:nvPr/>
        </p:nvPicPr>
        <p:blipFill>
          <a:blip r:embed="rId4">
            <a:alphaModFix/>
          </a:blip>
          <a:stretch>
            <a:fillRect/>
          </a:stretch>
        </p:blipFill>
        <p:spPr>
          <a:xfrm>
            <a:off x="3722800" y="2118150"/>
            <a:ext cx="5216551" cy="2872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Feedback Process</a:t>
            </a:r>
            <a:endParaRPr/>
          </a:p>
        </p:txBody>
      </p:sp>
      <p:sp>
        <p:nvSpPr>
          <p:cNvPr id="165" name="Google Shape;16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Three rounds of user feedback</a:t>
            </a:r>
            <a:endParaRPr/>
          </a:p>
          <a:p>
            <a:pPr indent="-298450" lvl="1" marL="914400" rtl="0" algn="l">
              <a:lnSpc>
                <a:spcPct val="150000"/>
              </a:lnSpc>
              <a:spcBef>
                <a:spcPts val="0"/>
              </a:spcBef>
              <a:spcAft>
                <a:spcPts val="0"/>
              </a:spcAft>
              <a:buSzPts val="1100"/>
              <a:buChar char="○"/>
            </a:pPr>
            <a:r>
              <a:rPr lang="en-GB"/>
              <a:t>First and last rounds were user testing, each with three participants</a:t>
            </a:r>
            <a:endParaRPr/>
          </a:p>
          <a:p>
            <a:pPr indent="-298450" lvl="1" marL="914400" rtl="0" algn="l">
              <a:lnSpc>
                <a:spcPct val="150000"/>
              </a:lnSpc>
              <a:spcBef>
                <a:spcPts val="0"/>
              </a:spcBef>
              <a:spcAft>
                <a:spcPts val="0"/>
              </a:spcAft>
              <a:buSzPts val="1100"/>
              <a:buChar char="○"/>
            </a:pPr>
            <a:r>
              <a:rPr lang="en-GB"/>
              <a:t>Second round was non-user based evaluation (cognitive walkthrough)</a:t>
            </a:r>
            <a:endParaRPr/>
          </a:p>
          <a:p>
            <a:pPr indent="-311150" lvl="0" marL="457200" rtl="0" algn="l">
              <a:lnSpc>
                <a:spcPct val="150000"/>
              </a:lnSpc>
              <a:spcBef>
                <a:spcPts val="0"/>
              </a:spcBef>
              <a:spcAft>
                <a:spcPts val="0"/>
              </a:spcAft>
              <a:buSzPts val="1300"/>
              <a:buChar char="●"/>
            </a:pPr>
            <a:r>
              <a:rPr lang="en-GB"/>
              <a:t>User Demographics</a:t>
            </a:r>
            <a:endParaRPr/>
          </a:p>
          <a:p>
            <a:pPr indent="-298450" lvl="1" marL="914400" rtl="0" algn="l">
              <a:spcBef>
                <a:spcPts val="0"/>
              </a:spcBef>
              <a:spcAft>
                <a:spcPts val="0"/>
              </a:spcAft>
              <a:buSzPts val="1100"/>
              <a:buChar char="○"/>
            </a:pPr>
            <a:r>
              <a:rPr lang="en-GB" sz="1200">
                <a:latin typeface="Arial"/>
                <a:ea typeface="Arial"/>
                <a:cs typeface="Arial"/>
                <a:sym typeface="Arial"/>
              </a:rPr>
              <a:t>1 sophomore, 2 juniors, 2 seniors, and 2 graduate students</a:t>
            </a:r>
            <a:endParaRPr sz="1200">
              <a:latin typeface="Arial"/>
              <a:ea typeface="Arial"/>
              <a:cs typeface="Arial"/>
              <a:sym typeface="Arial"/>
            </a:endParaRPr>
          </a:p>
          <a:p>
            <a:pPr indent="-298450" lvl="1" marL="914400" rtl="0" algn="l">
              <a:spcBef>
                <a:spcPts val="0"/>
              </a:spcBef>
              <a:spcAft>
                <a:spcPts val="0"/>
              </a:spcAft>
              <a:buSzPts val="1100"/>
              <a:buChar char="○"/>
            </a:pPr>
            <a:r>
              <a:rPr lang="en-GB" sz="1200">
                <a:latin typeface="Arial"/>
                <a:ea typeface="Arial"/>
                <a:cs typeface="Arial"/>
                <a:sym typeface="Arial"/>
              </a:rPr>
              <a:t>3 Engineering students, 1 undecided, 3 arts &amp; sciences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Tasks</a:t>
            </a:r>
            <a:endParaRPr/>
          </a:p>
        </p:txBody>
      </p:sp>
      <p:sp>
        <p:nvSpPr>
          <p:cNvPr id="171" name="Google Shape;171;p19"/>
          <p:cNvSpPr txBox="1"/>
          <p:nvPr>
            <p:ph idx="1" type="body"/>
          </p:nvPr>
        </p:nvSpPr>
        <p:spPr>
          <a:xfrm>
            <a:off x="1297500" y="950925"/>
            <a:ext cx="7038900" cy="3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latin typeface="Arial"/>
                <a:ea typeface="Arial"/>
                <a:cs typeface="Arial"/>
                <a:sym typeface="Arial"/>
              </a:rPr>
              <a:t>1. You are a Biology major at WashU with the username "betty". You are currently enrolled in BIO 2961 - Collaborative Phage Bioinformatics. You are currently getting a "D" in the course and are not enjoying it very much, so you wish to drop. Before you drop however, you want to write a review for the course to let future students know how you feel.</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900">
              <a:latin typeface="Arial"/>
              <a:ea typeface="Arial"/>
              <a:cs typeface="Arial"/>
              <a:sym typeface="Arial"/>
            </a:endParaRPr>
          </a:p>
          <a:p>
            <a:pPr indent="0" lvl="0" marL="0" rtl="0" algn="l">
              <a:spcBef>
                <a:spcPts val="0"/>
              </a:spcBef>
              <a:spcAft>
                <a:spcPts val="0"/>
              </a:spcAft>
              <a:buNone/>
            </a:pPr>
            <a:r>
              <a:rPr lang="en-GB" sz="900">
                <a:latin typeface="Arial"/>
                <a:ea typeface="Arial"/>
                <a:cs typeface="Arial"/>
                <a:sym typeface="Arial"/>
              </a:rPr>
              <a:t>2. You are the same user "betty" as before. You now need another class to enroll in after dropping BIO 2961, and you've heard your friends talk about a BIO 3041 class that they loved and you want to find more details about it to decide whether or not to register for it.</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900">
              <a:latin typeface="Arial"/>
              <a:ea typeface="Arial"/>
              <a:cs typeface="Arial"/>
              <a:sym typeface="Arial"/>
            </a:endParaRPr>
          </a:p>
          <a:p>
            <a:pPr indent="0" lvl="0" marL="0" rtl="0" algn="l">
              <a:spcBef>
                <a:spcPts val="0"/>
              </a:spcBef>
              <a:spcAft>
                <a:spcPts val="0"/>
              </a:spcAft>
              <a:buNone/>
            </a:pPr>
            <a:r>
              <a:rPr lang="en-GB" sz="900">
                <a:latin typeface="Arial"/>
                <a:ea typeface="Arial"/>
                <a:cs typeface="Arial"/>
                <a:sym typeface="Arial"/>
              </a:rPr>
              <a:t>3. You are a Law student by the username "seth". You already have a registration worksheet ready and waiting that you have prepared, but you need to complete the registration process quickly to make sure you aren't waitlisted.</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900">
              <a:latin typeface="Arial"/>
              <a:ea typeface="Arial"/>
              <a:cs typeface="Arial"/>
              <a:sym typeface="Arial"/>
            </a:endParaRPr>
          </a:p>
          <a:p>
            <a:pPr indent="0" lvl="0" marL="0" rtl="0" algn="l">
              <a:spcBef>
                <a:spcPts val="0"/>
              </a:spcBef>
              <a:spcAft>
                <a:spcPts val="0"/>
              </a:spcAft>
              <a:buNone/>
            </a:pPr>
            <a:r>
              <a:rPr lang="en-GB" sz="900">
                <a:latin typeface="Arial"/>
                <a:ea typeface="Arial"/>
                <a:cs typeface="Arial"/>
                <a:sym typeface="Arial"/>
              </a:rPr>
              <a:t>4. You are a CS student named "dave". It is still registration period and you have signed up for a few courses, but feel like you need to take another. You need one more CS elective, and you need to find something that fits into your schedule.</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900">
              <a:latin typeface="Arial"/>
              <a:ea typeface="Arial"/>
              <a:cs typeface="Arial"/>
              <a:sym typeface="Arial"/>
            </a:endParaRPr>
          </a:p>
          <a:p>
            <a:pPr indent="0" lvl="0" marL="0" rtl="0" algn="l">
              <a:spcBef>
                <a:spcPts val="0"/>
              </a:spcBef>
              <a:spcAft>
                <a:spcPts val="0"/>
              </a:spcAft>
              <a:buNone/>
            </a:pPr>
            <a:r>
              <a:rPr lang="en-GB" sz="900">
                <a:latin typeface="Arial"/>
                <a:ea typeface="Arial"/>
                <a:cs typeface="Arial"/>
                <a:sym typeface="Arial"/>
              </a:rPr>
              <a:t>5. You are a CS student named “sal”. You have completed most of your CS requirements, but not your A or S requirement. You want to find something you are interested in that will count towards your A requirements</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900">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GB" sz="900">
                <a:latin typeface="Arial"/>
                <a:ea typeface="Arial"/>
                <a:cs typeface="Arial"/>
                <a:sym typeface="Arial"/>
              </a:rPr>
              <a:t>6. You are a BIO student named “frank”. You started getting into music this past summer while at your internship. You have the space in your schedule and want to continue learning more about music this semester, and you have heard that jazz and K-Pop are really cool to study at WashU. </a:t>
            </a:r>
            <a:endParaRPr sz="900">
              <a:latin typeface="Arial"/>
              <a:ea typeface="Arial"/>
              <a:cs typeface="Arial"/>
              <a:sym typeface="Arial"/>
            </a:endParaRPr>
          </a:p>
          <a:p>
            <a:pPr indent="0" lvl="0" marL="0" marR="0" rtl="0" algn="l">
              <a:lnSpc>
                <a:spcPct val="150000"/>
              </a:lnSpc>
              <a:spcBef>
                <a:spcPts val="0"/>
              </a:spcBef>
              <a:spcAft>
                <a:spcPts val="1600"/>
              </a:spcAft>
              <a:buNone/>
            </a:pPr>
            <a:r>
              <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 Round 1</a:t>
            </a:r>
            <a:endParaRPr/>
          </a:p>
        </p:txBody>
      </p:sp>
      <p:sp>
        <p:nvSpPr>
          <p:cNvPr id="177" name="Google Shape;177;p20"/>
          <p:cNvSpPr txBox="1"/>
          <p:nvPr>
            <p:ph idx="1" type="body"/>
          </p:nvPr>
        </p:nvSpPr>
        <p:spPr>
          <a:xfrm>
            <a:off x="1297500" y="9229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Issues and Concerns</a:t>
            </a:r>
            <a:endParaRPr/>
          </a:p>
          <a:p>
            <a:pPr indent="-298450" lvl="1" marL="914400" rtl="0" algn="l">
              <a:lnSpc>
                <a:spcPct val="150000"/>
              </a:lnSpc>
              <a:spcBef>
                <a:spcPts val="0"/>
              </a:spcBef>
              <a:spcAft>
                <a:spcPts val="0"/>
              </a:spcAft>
              <a:buSzPts val="1100"/>
              <a:buChar char="○"/>
            </a:pPr>
            <a:r>
              <a:rPr lang="en-GB"/>
              <a:t>Some issues with UI color choices</a:t>
            </a:r>
            <a:endParaRPr/>
          </a:p>
          <a:p>
            <a:pPr indent="-298450" lvl="1" marL="914400" rtl="0" algn="l">
              <a:lnSpc>
                <a:spcPct val="150000"/>
              </a:lnSpc>
              <a:spcBef>
                <a:spcPts val="0"/>
              </a:spcBef>
              <a:spcAft>
                <a:spcPts val="0"/>
              </a:spcAft>
              <a:buSzPts val="1100"/>
              <a:buChar char="○"/>
            </a:pPr>
            <a:r>
              <a:rPr lang="en-GB"/>
              <a:t>Desired ‘back’ buttons on certain pages</a:t>
            </a:r>
            <a:endParaRPr/>
          </a:p>
          <a:p>
            <a:pPr indent="-298450" lvl="1" marL="914400" rtl="0" algn="l">
              <a:lnSpc>
                <a:spcPct val="150000"/>
              </a:lnSpc>
              <a:spcBef>
                <a:spcPts val="0"/>
              </a:spcBef>
              <a:spcAft>
                <a:spcPts val="0"/>
              </a:spcAft>
              <a:buSzPts val="1100"/>
              <a:buChar char="○"/>
            </a:pPr>
            <a:r>
              <a:rPr lang="en-GB"/>
              <a:t>User had issues until their cookies were enabled</a:t>
            </a:r>
            <a:endParaRPr/>
          </a:p>
          <a:p>
            <a:pPr indent="-298450" lvl="1" marL="914400" rtl="0" algn="l">
              <a:lnSpc>
                <a:spcPct val="150000"/>
              </a:lnSpc>
              <a:spcBef>
                <a:spcPts val="0"/>
              </a:spcBef>
              <a:spcAft>
                <a:spcPts val="0"/>
              </a:spcAft>
              <a:buSzPts val="1100"/>
              <a:buChar char="○"/>
            </a:pPr>
            <a:r>
              <a:rPr lang="en-GB"/>
              <a:t>Wanted ability to search by professor’s name as well as course title</a:t>
            </a:r>
            <a:endParaRPr/>
          </a:p>
          <a:p>
            <a:pPr indent="-298450" lvl="1" marL="914400" rtl="0" algn="l">
              <a:lnSpc>
                <a:spcPct val="150000"/>
              </a:lnSpc>
              <a:spcBef>
                <a:spcPts val="0"/>
              </a:spcBef>
              <a:spcAft>
                <a:spcPts val="0"/>
              </a:spcAft>
              <a:buSzPts val="1100"/>
              <a:buChar char="○"/>
            </a:pPr>
            <a:r>
              <a:rPr lang="en-GB"/>
              <a:t>Confusing over phrasing for one of the tasks</a:t>
            </a:r>
            <a:endParaRPr/>
          </a:p>
          <a:p>
            <a:pPr indent="-298450" lvl="1" marL="914400" rtl="0" algn="l">
              <a:lnSpc>
                <a:spcPct val="150000"/>
              </a:lnSpc>
              <a:spcBef>
                <a:spcPts val="0"/>
              </a:spcBef>
              <a:spcAft>
                <a:spcPts val="0"/>
              </a:spcAft>
              <a:buSzPts val="1100"/>
              <a:buChar char="○"/>
            </a:pPr>
            <a:r>
              <a:rPr lang="en-GB"/>
              <a:t>Wanted ability to edit the academic calendar</a:t>
            </a:r>
            <a:endParaRPr/>
          </a:p>
          <a:p>
            <a:pPr indent="-311150" lvl="0" marL="457200" rtl="0" algn="l">
              <a:lnSpc>
                <a:spcPct val="150000"/>
              </a:lnSpc>
              <a:spcBef>
                <a:spcPts val="0"/>
              </a:spcBef>
              <a:spcAft>
                <a:spcPts val="0"/>
              </a:spcAft>
              <a:buSzPts val="1300"/>
              <a:buChar char="●"/>
            </a:pPr>
            <a:r>
              <a:rPr lang="en-GB"/>
              <a:t>Following the round 1 feedback, the following changes were made</a:t>
            </a:r>
            <a:endParaRPr/>
          </a:p>
          <a:p>
            <a:pPr indent="-298450" lvl="1" marL="914400" rtl="0" algn="l">
              <a:lnSpc>
                <a:spcPct val="150000"/>
              </a:lnSpc>
              <a:spcBef>
                <a:spcPts val="0"/>
              </a:spcBef>
              <a:spcAft>
                <a:spcPts val="0"/>
              </a:spcAft>
              <a:buSzPts val="1100"/>
              <a:buChar char="○"/>
            </a:pPr>
            <a:r>
              <a:rPr lang="en-GB"/>
              <a:t>Added ability to search classes by professor</a:t>
            </a:r>
            <a:endParaRPr/>
          </a:p>
          <a:p>
            <a:pPr indent="-298450" lvl="1" marL="914400" rtl="0" algn="l">
              <a:lnSpc>
                <a:spcPct val="150000"/>
              </a:lnSpc>
              <a:spcBef>
                <a:spcPts val="0"/>
              </a:spcBef>
              <a:spcAft>
                <a:spcPts val="0"/>
              </a:spcAft>
              <a:buSzPts val="1100"/>
              <a:buChar char="○"/>
            </a:pPr>
            <a:r>
              <a:rPr lang="en-GB"/>
              <a:t>Added a ‘log out’ button to all pages</a:t>
            </a:r>
            <a:endParaRPr/>
          </a:p>
          <a:p>
            <a:pPr indent="-298450" lvl="1" marL="914400" rtl="0" algn="l">
              <a:lnSpc>
                <a:spcPct val="150000"/>
              </a:lnSpc>
              <a:spcBef>
                <a:spcPts val="0"/>
              </a:spcBef>
              <a:spcAft>
                <a:spcPts val="0"/>
              </a:spcAft>
              <a:buSzPts val="1100"/>
              <a:buChar char="○"/>
            </a:pPr>
            <a:r>
              <a:rPr lang="en-GB"/>
              <a:t>Added a back button from search results back to menu</a:t>
            </a:r>
            <a:endParaRPr/>
          </a:p>
          <a:p>
            <a:pPr indent="-298450" lvl="1" marL="914400" rtl="0" algn="l">
              <a:lnSpc>
                <a:spcPct val="150000"/>
              </a:lnSpc>
              <a:spcBef>
                <a:spcPts val="0"/>
              </a:spcBef>
              <a:spcAft>
                <a:spcPts val="0"/>
              </a:spcAft>
              <a:buSzPts val="1100"/>
              <a:buChar char="○"/>
            </a:pPr>
            <a:r>
              <a:rPr lang="en-GB"/>
              <a:t>Added pop ups to allow users to drop a course from the account page</a:t>
            </a:r>
            <a:endParaRPr/>
          </a:p>
          <a:p>
            <a:pPr indent="-298450" lvl="1" marL="914400" rtl="0" algn="l">
              <a:lnSpc>
                <a:spcPct val="150000"/>
              </a:lnSpc>
              <a:spcBef>
                <a:spcPts val="0"/>
              </a:spcBef>
              <a:spcAft>
                <a:spcPts val="0"/>
              </a:spcAft>
              <a:buSzPts val="1100"/>
              <a:buChar char="○"/>
            </a:pPr>
            <a:r>
              <a:rPr lang="en-GB"/>
              <a:t>Fixed incorrect information in the academic calendar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 4 - </a:t>
            </a:r>
            <a:r>
              <a:rPr lang="en-GB"/>
              <a:t>Cognitive</a:t>
            </a:r>
            <a:r>
              <a:rPr lang="en-GB"/>
              <a:t> Walkthrough</a:t>
            </a:r>
            <a:endParaRPr/>
          </a:p>
        </p:txBody>
      </p:sp>
      <p:sp>
        <p:nvSpPr>
          <p:cNvPr id="183" name="Google Shape;183;p21"/>
          <p:cNvSpPr txBox="1"/>
          <p:nvPr>
            <p:ph idx="1" type="body"/>
          </p:nvPr>
        </p:nvSpPr>
        <p:spPr>
          <a:xfrm>
            <a:off x="1297500" y="955850"/>
            <a:ext cx="3490800" cy="400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6 tasks were created, as well as the exact steps needed to perform each task</a:t>
            </a:r>
            <a:endParaRPr/>
          </a:p>
          <a:p>
            <a:pPr indent="0" lvl="0" marL="0" rtl="0" algn="l">
              <a:lnSpc>
                <a:spcPct val="150000"/>
              </a:lnSpc>
              <a:spcBef>
                <a:spcPts val="1600"/>
              </a:spcBef>
              <a:spcAft>
                <a:spcPts val="1600"/>
              </a:spcAft>
              <a:buNone/>
            </a:pPr>
            <a:r>
              <a:rPr lang="en-GB"/>
              <a:t>Example: You are a Biology major at WashU with the username “betty”. You are currently enrolled in BIO 2961 - Collaborative Phage Bioinformatics. You are currently getting a “D” in the course and are not enjoying it very much, so you wish to drop. Before you drop however, you want to write a review for the course to let future students know how you feel.</a:t>
            </a:r>
            <a:endParaRPr/>
          </a:p>
        </p:txBody>
      </p:sp>
      <p:pic>
        <p:nvPicPr>
          <p:cNvPr id="184" name="Google Shape;184;p21"/>
          <p:cNvPicPr preferRelativeResize="0"/>
          <p:nvPr/>
        </p:nvPicPr>
        <p:blipFill>
          <a:blip r:embed="rId3">
            <a:alphaModFix/>
          </a:blip>
          <a:stretch>
            <a:fillRect/>
          </a:stretch>
        </p:blipFill>
        <p:spPr>
          <a:xfrm>
            <a:off x="4931675" y="1032600"/>
            <a:ext cx="4000375" cy="3927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